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8" r:id="rId4"/>
    <p:sldId id="264" r:id="rId5"/>
    <p:sldId id="265" r:id="rId6"/>
    <p:sldId id="266" r:id="rId7"/>
    <p:sldId id="267" r:id="rId8"/>
    <p:sldId id="268" r:id="rId9"/>
    <p:sldId id="272" r:id="rId10"/>
    <p:sldId id="27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9ECA3-5914-4C9D-B671-5907CC000CBB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F69A-0768-4022-875C-A1968F4DD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4E67E-22EC-4EA3-B5B0-6624ECF4F0D7}" type="slidenum">
              <a:rPr lang="en-GB"/>
              <a:pPr/>
              <a:t>4</a:t>
            </a:fld>
            <a:endParaRPr lang="en-GB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4E67E-22EC-4EA3-B5B0-6624ECF4F0D7}" type="slidenum">
              <a:rPr lang="en-GB"/>
              <a:pPr/>
              <a:t>5</a:t>
            </a:fld>
            <a:endParaRPr lang="en-GB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96FCA-7584-44D6-891B-9F1B5B732649}" type="slidenum">
              <a:rPr lang="en-GB"/>
              <a:pPr/>
              <a:t>6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5EDFC-FA6A-4566-A4D3-9D3E66A37A77}" type="slidenum">
              <a:rPr lang="en-GB"/>
              <a:pPr/>
              <a:t>8</a:t>
            </a:fld>
            <a:endParaRPr lang="en-GB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82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009" indent="-274234" defTabSz="92782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6937" indent="-219388" defTabSz="92782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5713" indent="-219388" defTabSz="92782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4486" indent="-219388" defTabSz="92782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3261" indent="-219388" defTabSz="9278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2036" indent="-219388" defTabSz="9278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0811" indent="-219388" defTabSz="9278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29585" indent="-219388" defTabSz="9278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B87D24-069E-43E8-829B-53858CE68313}" type="slidenum">
              <a:rPr lang="en-GB"/>
              <a:pPr eaLnBrk="1" hangingPunct="1"/>
              <a:t>11</a:t>
            </a:fld>
            <a:endParaRPr lang="en-GB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54000"/>
            <a:ext cx="822960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0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544D660-D87C-4ED8-8F95-20B23BB1FB1F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303126-6428-4321-8D73-EB4D9319B4BF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81001"/>
            <a:ext cx="8784976" cy="2209800"/>
          </a:xfrm>
        </p:spPr>
        <p:txBody>
          <a:bodyPr>
            <a:normAutofit/>
          </a:bodyPr>
          <a:lstStyle/>
          <a:p>
            <a:r>
              <a:rPr lang="en-GB" sz="4000" b="1" dirty="0"/>
              <a:t>Biological and Chemical </a:t>
            </a:r>
            <a:r>
              <a:rPr lang="en-GB" sz="4000" b="1" dirty="0" smtClean="0"/>
              <a:t>Weapons </a:t>
            </a:r>
            <a:br>
              <a:rPr lang="en-GB" sz="4000" b="1" dirty="0" smtClean="0"/>
            </a:br>
            <a:r>
              <a:rPr lang="en-GB" sz="3200" b="1" i="1" smtClean="0"/>
              <a:t>New </a:t>
            </a:r>
            <a:r>
              <a:rPr lang="en-GB" sz="3200" b="1" i="1" smtClean="0"/>
              <a:t>Proliferation Challenges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04976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40000"/>
              </a:lnSpc>
            </a:pPr>
            <a:r>
              <a:rPr lang="en-GB" sz="7000" b="1" dirty="0" smtClean="0"/>
              <a:t>Dr Jean Pascal Zanders</a:t>
            </a:r>
          </a:p>
          <a:p>
            <a:pPr>
              <a:lnSpc>
                <a:spcPct val="140000"/>
              </a:lnSpc>
            </a:pPr>
            <a:r>
              <a:rPr lang="en-GB" sz="7000" b="1" dirty="0" smtClean="0"/>
              <a:t>The Trench</a:t>
            </a:r>
          </a:p>
          <a:p>
            <a:endParaRPr lang="en-GB" dirty="0"/>
          </a:p>
          <a:p>
            <a:pPr>
              <a:lnSpc>
                <a:spcPct val="120000"/>
              </a:lnSpc>
            </a:pPr>
            <a:r>
              <a:rPr lang="en-GB" sz="5100" dirty="0"/>
              <a:t>Geneva Centre for Security </a:t>
            </a:r>
            <a:r>
              <a:rPr lang="en-GB" sz="5100" dirty="0" smtClean="0"/>
              <a:t>Policy</a:t>
            </a:r>
          </a:p>
          <a:p>
            <a:pPr>
              <a:lnSpc>
                <a:spcPct val="120000"/>
              </a:lnSpc>
            </a:pPr>
            <a:r>
              <a:rPr lang="en-GB" sz="5100" dirty="0"/>
              <a:t>ELECTIVE Term 2 </a:t>
            </a:r>
            <a:r>
              <a:rPr lang="en-GB" sz="5100" dirty="0" smtClean="0"/>
              <a:t>– Arms </a:t>
            </a:r>
            <a:r>
              <a:rPr lang="en-GB" sz="5100" dirty="0"/>
              <a:t>Proliferation </a:t>
            </a:r>
            <a:endParaRPr lang="en-GB" sz="5100" dirty="0" smtClean="0"/>
          </a:p>
          <a:p>
            <a:pPr>
              <a:lnSpc>
                <a:spcPct val="120000"/>
              </a:lnSpc>
            </a:pPr>
            <a:r>
              <a:rPr lang="en-GB" sz="5100" dirty="0" smtClean="0"/>
              <a:t>24 February 2015</a:t>
            </a:r>
            <a:endParaRPr lang="en-GB" sz="5100" dirty="0"/>
          </a:p>
        </p:txBody>
      </p:sp>
    </p:spTree>
    <p:extLst>
      <p:ext uri="{BB962C8B-B14F-4D97-AF65-F5344CB8AC3E}">
        <p14:creationId xmlns:p14="http://schemas.microsoft.com/office/powerpoint/2010/main" val="166059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225" y="735031"/>
            <a:ext cx="7992888" cy="64807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GB" sz="3600" b="1" dirty="0" smtClean="0"/>
              <a:t>Challenges from opportunistic use</a:t>
            </a:r>
            <a:endParaRPr lang="en-GB" sz="3600" b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5832" y="1645657"/>
            <a:ext cx="7988616" cy="46085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opportunistic use (ISIL case)</a:t>
            </a:r>
            <a:endParaRPr lang="en-GB" sz="24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20000"/>
              </a:lnSpc>
            </a:pPr>
            <a:r>
              <a:rPr lang="en-GB" sz="1700" dirty="0" smtClean="0"/>
              <a:t>Perpetrator is a non-state actor</a:t>
            </a:r>
            <a:endParaRPr lang="en-GB" sz="1700" dirty="0" smtClean="0"/>
          </a:p>
          <a:p>
            <a:pPr lvl="1">
              <a:lnSpc>
                <a:spcPct val="120000"/>
              </a:lnSpc>
            </a:pPr>
            <a:r>
              <a:rPr lang="en-GB" sz="1700" dirty="0" smtClean="0"/>
              <a:t>Target are non-state actors</a:t>
            </a:r>
          </a:p>
          <a:p>
            <a:pPr lvl="1">
              <a:lnSpc>
                <a:spcPct val="120000"/>
              </a:lnSpc>
            </a:pPr>
            <a:r>
              <a:rPr lang="en-GB" sz="1700" dirty="0" smtClean="0"/>
              <a:t>Occurs on the territory of a state party to the CWC, but the state party is not in control of that territory</a:t>
            </a:r>
            <a:endParaRPr lang="en-GB" sz="1700" dirty="0" smtClean="0"/>
          </a:p>
          <a:p>
            <a:pPr lvl="1">
              <a:lnSpc>
                <a:spcPct val="120000"/>
              </a:lnSpc>
            </a:pPr>
            <a:endParaRPr lang="en-GB" sz="2000" i="1" dirty="0" smtClean="0"/>
          </a:p>
          <a:p>
            <a:pPr>
              <a:lnSpc>
                <a:spcPct val="120000"/>
              </a:lnSpc>
            </a:pPr>
            <a:r>
              <a:rPr lang="en-GB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for the OPCW</a:t>
            </a:r>
          </a:p>
          <a:p>
            <a:pPr lvl="1">
              <a:lnSpc>
                <a:spcPct val="120000"/>
              </a:lnSpc>
            </a:pPr>
            <a:r>
              <a:rPr lang="en-GB" sz="1700" dirty="0" smtClean="0"/>
              <a:t>Investigation: how to access the territory?</a:t>
            </a:r>
          </a:p>
          <a:p>
            <a:pPr lvl="1">
              <a:lnSpc>
                <a:spcPct val="120000"/>
              </a:lnSpc>
            </a:pPr>
            <a:r>
              <a:rPr lang="en-GB" sz="1700" dirty="0" smtClean="0"/>
              <a:t>According to the CWC: role for UNSG investigative mechanism</a:t>
            </a:r>
          </a:p>
          <a:p>
            <a:pPr lvl="2">
              <a:lnSpc>
                <a:spcPct val="120000"/>
              </a:lnSpc>
            </a:pPr>
            <a:r>
              <a:rPr lang="en-GB" sz="1500" dirty="0" smtClean="0"/>
              <a:t>Safety &amp; security considerations for the investigative team</a:t>
            </a:r>
          </a:p>
          <a:p>
            <a:pPr lvl="1">
              <a:lnSpc>
                <a:spcPct val="120000"/>
              </a:lnSpc>
            </a:pPr>
            <a:r>
              <a:rPr lang="en-GB" sz="1700" dirty="0" smtClean="0"/>
              <a:t>Confirmation of allegation: what sanctions / consequences for perpetrator?</a:t>
            </a:r>
          </a:p>
          <a:p>
            <a:pPr lvl="1">
              <a:lnSpc>
                <a:spcPct val="120000"/>
              </a:lnSpc>
            </a:pPr>
            <a:r>
              <a:rPr lang="en-GB" sz="1700" dirty="0" smtClean="0"/>
              <a:t>Prevention: role for chemical industry safety &amp; security?</a:t>
            </a:r>
          </a:p>
        </p:txBody>
      </p:sp>
    </p:spTree>
    <p:extLst>
      <p:ext uri="{BB962C8B-B14F-4D97-AF65-F5344CB8AC3E}">
        <p14:creationId xmlns:p14="http://schemas.microsoft.com/office/powerpoint/2010/main" val="10853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1928"/>
            <a:ext cx="7307969" cy="5215304"/>
          </a:xfrm>
          <a:prstGeom prst="rect">
            <a:avLst/>
          </a:prstGeom>
        </p:spPr>
      </p:pic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355976" y="5589240"/>
            <a:ext cx="4464497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8C0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264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5000"/>
              <a:defRPr/>
            </a:pPr>
            <a:r>
              <a:rPr lang="sv-SE" sz="14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E-mail: 	</a:t>
            </a:r>
            <a:r>
              <a:rPr lang="sv-SE" sz="1400" b="1" dirty="0" smtClean="0">
                <a:solidFill>
                  <a:srgbClr val="00544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jpzanders@the-trench.org</a:t>
            </a:r>
          </a:p>
          <a:p>
            <a:pPr>
              <a:spcBef>
                <a:spcPct val="20000"/>
              </a:spcBef>
              <a:buSzPct val="85000"/>
              <a:defRPr/>
            </a:pPr>
            <a:r>
              <a:rPr lang="sv-SE" sz="14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Twitter</a:t>
            </a:r>
            <a:r>
              <a:rPr lang="sv-SE" sz="1400" b="1" i="1" dirty="0" smtClean="0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sv-SE" sz="1400" b="1" dirty="0" smtClean="0">
                <a:solidFill>
                  <a:srgbClr val="00544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@JPZanders</a:t>
            </a:r>
          </a:p>
          <a:p>
            <a:pPr>
              <a:spcBef>
                <a:spcPct val="20000"/>
              </a:spcBef>
              <a:buSzPct val="85000"/>
              <a:defRPr/>
            </a:pPr>
            <a:r>
              <a:rPr lang="sv-SE" sz="1400" b="1" i="1" dirty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Blog:</a:t>
            </a:r>
            <a:r>
              <a:rPr lang="sv-SE" sz="1400" b="1" dirty="0">
                <a:solidFill>
                  <a:srgbClr val="00544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http://www.the-trench.org/blog/</a:t>
            </a:r>
            <a:endParaRPr lang="en-GB" sz="1400" b="1" dirty="0">
              <a:solidFill>
                <a:srgbClr val="00544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694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837349" y="326593"/>
            <a:ext cx="7602975" cy="1039091"/>
          </a:xfrm>
        </p:spPr>
        <p:txBody>
          <a:bodyPr>
            <a:noAutofit/>
          </a:bodyPr>
          <a:lstStyle/>
          <a:p>
            <a:r>
              <a:rPr lang="en-GB" sz="3200" b="1" dirty="0"/>
              <a:t>Non-conventional weapon categories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12776"/>
            <a:ext cx="7772400" cy="4781550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109728" indent="0">
              <a:buNone/>
            </a:pPr>
            <a:endParaRPr lang="en-GB" sz="2400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67" y="1844824"/>
            <a:ext cx="7920880" cy="4085100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38923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9552" y="509775"/>
            <a:ext cx="8075240" cy="855908"/>
          </a:xfrm>
        </p:spPr>
        <p:txBody>
          <a:bodyPr>
            <a:normAutofit/>
          </a:bodyPr>
          <a:lstStyle/>
          <a:p>
            <a:r>
              <a:rPr lang="sv-SE" b="1" dirty="0"/>
              <a:t>The CBW </a:t>
            </a:r>
            <a:r>
              <a:rPr lang="sv-SE" b="1" dirty="0" smtClean="0"/>
              <a:t>threat spectrum</a:t>
            </a:r>
            <a:endParaRPr lang="en-GB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3601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800" dirty="0"/>
              <a:t>War scenarios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sv-SE" sz="2800" dirty="0"/>
              <a:t>Terrorism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sv-SE" sz="2800" dirty="0"/>
              <a:t>Criminal acts</a:t>
            </a:r>
          </a:p>
          <a:p>
            <a:pPr>
              <a:lnSpc>
                <a:spcPct val="90000"/>
              </a:lnSpc>
            </a:pPr>
            <a:endParaRPr lang="sv-SE" sz="2800" dirty="0"/>
          </a:p>
          <a:p>
            <a:pPr>
              <a:lnSpc>
                <a:spcPct val="90000"/>
              </a:lnSpc>
            </a:pPr>
            <a:r>
              <a:rPr lang="sv-SE" sz="2800" dirty="0"/>
              <a:t>Each will consider and have the availability of different CB agents, with different degrees of pathogenicity or toxicity</a:t>
            </a:r>
          </a:p>
          <a:p>
            <a:pPr lvl="1">
              <a:lnSpc>
                <a:spcPct val="90000"/>
              </a:lnSpc>
            </a:pPr>
            <a:r>
              <a:rPr lang="sv-SE" sz="2400" dirty="0"/>
              <a:t>Depends on </a:t>
            </a:r>
            <a:r>
              <a:rPr lang="sv-SE" sz="2400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</a:t>
            </a:r>
          </a:p>
          <a:p>
            <a:pPr lvl="1">
              <a:lnSpc>
                <a:spcPct val="90000"/>
              </a:lnSpc>
            </a:pPr>
            <a:r>
              <a:rPr lang="sv-SE" sz="2400" dirty="0"/>
              <a:t>Depends on </a:t>
            </a:r>
            <a:r>
              <a:rPr lang="sv-SE" sz="24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availability</a:t>
            </a:r>
            <a:endParaRPr lang="en-GB" sz="24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sv-SE" sz="2400" dirty="0"/>
              <a:t>Depends on </a:t>
            </a:r>
            <a:r>
              <a:rPr lang="sv-SE" sz="24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skills </a:t>
            </a:r>
            <a:r>
              <a:rPr lang="sv-SE" sz="2400" dirty="0"/>
              <a:t>and </a:t>
            </a:r>
            <a:r>
              <a:rPr lang="sv-SE" sz="2400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r>
              <a:rPr lang="sv-SE" sz="24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sv-SE" sz="2400" dirty="0"/>
              <a:t>of the </a:t>
            </a:r>
            <a:r>
              <a:rPr lang="sv-SE" sz="2400" dirty="0" smtClean="0"/>
              <a:t>organisation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11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003232" cy="850106"/>
          </a:xfrm>
        </p:spPr>
        <p:txBody>
          <a:bodyPr/>
          <a:lstStyle/>
          <a:p>
            <a:r>
              <a:rPr lang="en-GB" b="1" dirty="0"/>
              <a:t>What is </a:t>
            </a:r>
            <a:r>
              <a:rPr lang="en-GB" b="1" dirty="0" smtClean="0"/>
              <a:t>chemical warfare</a:t>
            </a:r>
            <a:r>
              <a:rPr lang="en-GB" b="1" dirty="0"/>
              <a:t>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8062913" cy="4752528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10000"/>
              </a:lnSpc>
              <a:buNone/>
            </a:pPr>
            <a:r>
              <a:rPr lang="en-GB" sz="2400" b="1" dirty="0" smtClean="0"/>
              <a:t>Intentional </a:t>
            </a:r>
            <a:r>
              <a:rPr lang="en-GB" sz="2400" b="1" dirty="0"/>
              <a:t>application </a:t>
            </a:r>
            <a:r>
              <a:rPr lang="en-GB" sz="2400" b="1" dirty="0" smtClean="0"/>
              <a:t>for </a:t>
            </a:r>
            <a:r>
              <a:rPr lang="en-GB" sz="2400" b="1" dirty="0"/>
              <a:t>hostile purposes of </a:t>
            </a:r>
            <a:r>
              <a:rPr lang="en-GB" sz="2400" b="1" dirty="0" smtClean="0"/>
              <a:t>toxic substances against humans and their environment</a:t>
            </a:r>
          </a:p>
          <a:p>
            <a:pPr lvl="1">
              <a:lnSpc>
                <a:spcPct val="110000"/>
              </a:lnSpc>
            </a:pPr>
            <a:endParaRPr lang="en-GB" sz="2000" b="1" i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 agents</a:t>
            </a:r>
            <a:r>
              <a:rPr lang="en-GB" sz="2000" dirty="0" smtClean="0"/>
              <a:t>: prevention of oxygen transfer to tissues (e.g., phosgene)</a:t>
            </a:r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Choking agents</a:t>
            </a:r>
            <a:r>
              <a:rPr lang="en-GB" sz="2000" dirty="0" smtClean="0"/>
              <a:t>: interfere with breathing (e.g., chlorine)</a:t>
            </a:r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agents</a:t>
            </a:r>
            <a:r>
              <a:rPr lang="en-GB" sz="2000" dirty="0" smtClean="0"/>
              <a:t>: attack the central nervous system (e.g., sarin)</a:t>
            </a:r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Vesicants</a:t>
            </a:r>
            <a:r>
              <a:rPr lang="en-GB" sz="2000" dirty="0" smtClean="0"/>
              <a:t>: produce blisters (e.g., mustard agents)</a:t>
            </a:r>
          </a:p>
          <a:p>
            <a:pPr lvl="1">
              <a:lnSpc>
                <a:spcPct val="110000"/>
              </a:lnSpc>
            </a:pPr>
            <a:endParaRPr lang="en-GB" sz="2000" b="1" i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Incapacitating agents</a:t>
            </a:r>
            <a:r>
              <a:rPr lang="en-GB" sz="2000" b="1" dirty="0" smtClean="0"/>
              <a:t>: </a:t>
            </a:r>
            <a:r>
              <a:rPr lang="en-GB" sz="2000" dirty="0"/>
              <a:t>induce </a:t>
            </a:r>
            <a:r>
              <a:rPr lang="en-GB" sz="2000" dirty="0" smtClean="0"/>
              <a:t>temporary physical </a:t>
            </a:r>
            <a:r>
              <a:rPr lang="en-GB" sz="2000" dirty="0"/>
              <a:t>disability or mental </a:t>
            </a:r>
            <a:r>
              <a:rPr lang="en-GB" sz="2000" dirty="0" smtClean="0"/>
              <a:t>disorientation (e.g., LSD, BZ)</a:t>
            </a:r>
            <a:endParaRPr lang="en-GB" sz="2000" b="1" dirty="0" smtClean="0"/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Irritating agents</a:t>
            </a:r>
            <a:r>
              <a:rPr lang="en-GB" sz="2000" dirty="0" smtClean="0"/>
              <a:t>: induce temporary irritation (e.g., tear gas)</a:t>
            </a:r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Anti-plant agents</a:t>
            </a:r>
            <a:r>
              <a:rPr lang="en-GB" sz="2000" dirty="0" smtClean="0"/>
              <a:t>: herbicides, </a:t>
            </a:r>
            <a:r>
              <a:rPr lang="en-GB" sz="2000" dirty="0"/>
              <a:t>g</a:t>
            </a:r>
            <a:r>
              <a:rPr lang="en-GB" sz="2000" dirty="0" smtClean="0"/>
              <a:t>rowth inhibitors, etc.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8491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74503"/>
            <a:ext cx="8003232" cy="70256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What is </a:t>
            </a:r>
            <a:r>
              <a:rPr lang="en-GB" b="1" dirty="0" smtClean="0"/>
              <a:t>biological warfare</a:t>
            </a:r>
            <a:r>
              <a:rPr lang="en-GB" b="1" dirty="0"/>
              <a:t>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062913" cy="4536504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110000"/>
              </a:lnSpc>
              <a:buNone/>
            </a:pPr>
            <a:r>
              <a:rPr lang="en-GB" sz="2400" b="1" dirty="0" smtClean="0"/>
              <a:t>Intentional </a:t>
            </a:r>
            <a:r>
              <a:rPr lang="en-GB" sz="2400" b="1" dirty="0"/>
              <a:t>application against humans, animals or plants for hostile purposes of </a:t>
            </a:r>
            <a:endParaRPr lang="en-GB" sz="2400" b="1" dirty="0" smtClean="0"/>
          </a:p>
          <a:p>
            <a:pPr lvl="1">
              <a:lnSpc>
                <a:spcPct val="110000"/>
              </a:lnSpc>
            </a:pPr>
            <a:endParaRPr lang="en-GB" sz="2000" b="1" i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Disease-causing </a:t>
            </a:r>
            <a:r>
              <a:rPr lang="en-GB" sz="2000" b="1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micro-organisms</a:t>
            </a:r>
            <a:r>
              <a:rPr lang="en-GB" sz="2000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/>
              <a:t>(e.g., bacteria</a:t>
            </a:r>
            <a:r>
              <a:rPr lang="en-GB" sz="2000" dirty="0" smtClean="0"/>
              <a:t>);</a:t>
            </a:r>
          </a:p>
          <a:p>
            <a:pPr lvl="1">
              <a:lnSpc>
                <a:spcPct val="110000"/>
              </a:lnSpc>
            </a:pPr>
            <a:endParaRPr lang="en-GB" sz="2000" dirty="0"/>
          </a:p>
          <a:p>
            <a:pPr lvl="1">
              <a:lnSpc>
                <a:spcPct val="110000"/>
              </a:lnSpc>
            </a:pP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</a:t>
            </a:r>
            <a:r>
              <a:rPr lang="en-GB" sz="2000" b="1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entities that can replicate themselves </a:t>
            </a:r>
            <a:r>
              <a:rPr lang="en-GB" sz="20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smtClean="0"/>
              <a:t>(</a:t>
            </a:r>
            <a:r>
              <a:rPr lang="en-GB" sz="2000" dirty="0"/>
              <a:t>e.g., viruses, i</a:t>
            </a:r>
            <a:r>
              <a:rPr lang="en-GB" sz="2000" dirty="0" smtClean="0"/>
              <a:t>nfectious </a:t>
            </a:r>
            <a:r>
              <a:rPr lang="en-GB" sz="2000" dirty="0"/>
              <a:t>nucleic acids and prions</a:t>
            </a:r>
            <a:r>
              <a:rPr lang="en-GB" sz="2000" dirty="0" smtClean="0"/>
              <a:t>)</a:t>
            </a:r>
          </a:p>
          <a:p>
            <a:pPr lvl="1">
              <a:lnSpc>
                <a:spcPct val="110000"/>
              </a:lnSpc>
            </a:pPr>
            <a:endParaRPr lang="en-GB" sz="2000" dirty="0"/>
          </a:p>
          <a:p>
            <a:pPr lvl="1">
              <a:lnSpc>
                <a:spcPct val="110000"/>
              </a:lnSpc>
            </a:pPr>
            <a:r>
              <a:rPr lang="en-GB" sz="2000" b="1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Toxins</a:t>
            </a:r>
            <a:r>
              <a:rPr lang="en-GB" sz="2000" dirty="0"/>
              <a:t>, poisonous substances produced by living organisms (and their synthetically manufactured counterparts), including</a:t>
            </a:r>
          </a:p>
          <a:p>
            <a:pPr lvl="2">
              <a:lnSpc>
                <a:spcPct val="110000"/>
              </a:lnSpc>
            </a:pPr>
            <a:r>
              <a:rPr lang="en-GB" sz="1800" dirty="0"/>
              <a:t>micro-organisms (e.g., botulinum toxin),</a:t>
            </a:r>
          </a:p>
          <a:p>
            <a:pPr lvl="2">
              <a:lnSpc>
                <a:spcPct val="110000"/>
              </a:lnSpc>
            </a:pPr>
            <a:r>
              <a:rPr lang="en-GB" sz="1800" dirty="0"/>
              <a:t>plants (e.g., ricin derived from castor beans), and</a:t>
            </a:r>
          </a:p>
          <a:p>
            <a:pPr lvl="2">
              <a:lnSpc>
                <a:spcPct val="110000"/>
              </a:lnSpc>
            </a:pPr>
            <a:r>
              <a:rPr lang="en-GB" sz="1800" dirty="0"/>
              <a:t>animals (e.g., snake venom) </a:t>
            </a:r>
          </a:p>
          <a:p>
            <a:pPr lvl="2">
              <a:lnSpc>
                <a:spcPct val="110000"/>
              </a:lnSpc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9469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10540"/>
            <a:ext cx="8219256" cy="85010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Alternative </a:t>
            </a:r>
            <a:r>
              <a:rPr lang="en-GB" b="1" dirty="0" smtClean="0"/>
              <a:t>uses </a:t>
            </a:r>
            <a:r>
              <a:rPr lang="en-GB" b="1" dirty="0"/>
              <a:t>of CB agents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808"/>
            <a:ext cx="8064698" cy="46085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GB" sz="1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humans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Potential for mass casualties exists, but not necessarily most likely scenario as agents </a:t>
            </a:r>
            <a:r>
              <a:rPr lang="en-GB" sz="1600" dirty="0" smtClean="0"/>
              <a:t>difficult </a:t>
            </a:r>
            <a:r>
              <a:rPr lang="en-GB" sz="1600" dirty="0"/>
              <a:t>to acquire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Incapacitation</a:t>
            </a:r>
          </a:p>
          <a:p>
            <a:pPr lvl="2">
              <a:lnSpc>
                <a:spcPct val="110000"/>
              </a:lnSpc>
            </a:pPr>
            <a:r>
              <a:rPr lang="en-GB" sz="1600" dirty="0"/>
              <a:t>Wider range of agents available</a:t>
            </a:r>
          </a:p>
          <a:p>
            <a:pPr lvl="2">
              <a:lnSpc>
                <a:spcPct val="110000"/>
              </a:lnSpc>
            </a:pPr>
            <a:r>
              <a:rPr lang="en-GB" sz="1600" dirty="0"/>
              <a:t>Easier to collect from nature and cultivate</a:t>
            </a:r>
          </a:p>
          <a:p>
            <a:pPr lvl="2">
              <a:lnSpc>
                <a:spcPct val="110000"/>
              </a:lnSpc>
            </a:pPr>
            <a:r>
              <a:rPr lang="en-GB" sz="1600" dirty="0"/>
              <a:t>Delivery uncomplicated</a:t>
            </a:r>
          </a:p>
          <a:p>
            <a:pPr lvl="2">
              <a:lnSpc>
                <a:spcPct val="110000"/>
              </a:lnSpc>
            </a:pPr>
            <a:r>
              <a:rPr lang="en-GB" sz="1600" dirty="0"/>
              <a:t>Lower requirements for skills and functional specialization</a:t>
            </a:r>
          </a:p>
          <a:p>
            <a:pPr>
              <a:lnSpc>
                <a:spcPct val="110000"/>
              </a:lnSpc>
            </a:pPr>
            <a:endParaRPr lang="en-GB" sz="18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</a:pPr>
            <a:r>
              <a:rPr lang="en-GB" sz="1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GB" sz="1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animals and plants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Economic impact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Agents easier to acquire; less of a risk to perpetrator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Easy to deploy </a:t>
            </a:r>
          </a:p>
          <a:p>
            <a:pPr lvl="2">
              <a:lnSpc>
                <a:spcPct val="110000"/>
              </a:lnSpc>
            </a:pPr>
            <a:r>
              <a:rPr lang="en-GB" sz="1400" dirty="0"/>
              <a:t>Many vulnerabilities in the food chain</a:t>
            </a:r>
          </a:p>
          <a:p>
            <a:pPr>
              <a:lnSpc>
                <a:spcPct val="110000"/>
              </a:lnSpc>
            </a:pPr>
            <a:endParaRPr lang="en-GB" sz="18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</a:pPr>
            <a:r>
              <a:rPr lang="en-GB" sz="1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</a:t>
            </a:r>
            <a:r>
              <a:rPr lang="en-GB" sz="1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societal disruption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Goal is to disrupt functioning of utilities, commercial enterprises, public agencies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Wider range of CB agents available</a:t>
            </a:r>
          </a:p>
          <a:p>
            <a:pPr lvl="2">
              <a:lnSpc>
                <a:spcPct val="110000"/>
              </a:lnSpc>
            </a:pPr>
            <a:r>
              <a:rPr lang="en-GB" sz="1400" dirty="0"/>
              <a:t>Several can be commercially obtained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Exploitation of fear and lack of adequate preparations</a:t>
            </a:r>
          </a:p>
          <a:p>
            <a:pPr lvl="1">
              <a:lnSpc>
                <a:spcPct val="110000"/>
              </a:lnSpc>
            </a:pPr>
            <a:r>
              <a:rPr lang="en-GB" sz="1600" dirty="0"/>
              <a:t>Effectiveness of hoaxes</a:t>
            </a:r>
          </a:p>
        </p:txBody>
      </p:sp>
    </p:spTree>
    <p:extLst>
      <p:ext uri="{BB962C8B-B14F-4D97-AF65-F5344CB8AC3E}">
        <p14:creationId xmlns:p14="http://schemas.microsoft.com/office/powerpoint/2010/main" val="355072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6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6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5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65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65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65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5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65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65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65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65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65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5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5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5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5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65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65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5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65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65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65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9551" y="453580"/>
            <a:ext cx="8035377" cy="912589"/>
          </a:xfrm>
        </p:spPr>
        <p:txBody>
          <a:bodyPr>
            <a:noAutofit/>
          </a:bodyPr>
          <a:lstStyle/>
          <a:p>
            <a:r>
              <a:rPr lang="sv-SE" sz="3600" b="1" dirty="0"/>
              <a:t>Main prohibitions </a:t>
            </a:r>
            <a:r>
              <a:rPr lang="sv-SE" sz="3600" b="1" dirty="0" smtClean="0"/>
              <a:t>against CBW</a:t>
            </a:r>
            <a:endParaRPr lang="en-GB" sz="36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69504"/>
            <a:ext cx="792088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v-SE" sz="2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1925 Geneva </a:t>
            </a:r>
            <a:r>
              <a:rPr lang="en-GB" sz="2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</a:t>
            </a:r>
            <a:endParaRPr lang="sv-SE" sz="28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sv-SE" sz="2400" dirty="0"/>
              <a:t>Prohibits the use in </a:t>
            </a:r>
            <a:r>
              <a:rPr lang="sv-SE" sz="2400" dirty="0" smtClean="0"/>
              <a:t>armed conflict of CBW</a:t>
            </a:r>
          </a:p>
          <a:p>
            <a:pPr lvl="1"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sv-SE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1972 </a:t>
            </a:r>
            <a:r>
              <a:rPr lang="en-GB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Biological </a:t>
            </a:r>
            <a:r>
              <a:rPr lang="en-GB" sz="2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Toxin Weapons Convention (BTWC)</a:t>
            </a:r>
            <a:endParaRPr lang="en-GB" sz="28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sv-SE" sz="2400" dirty="0" smtClean="0"/>
              <a:t>Comprehensive </a:t>
            </a:r>
            <a:r>
              <a:rPr lang="sv-SE" sz="2400" dirty="0"/>
              <a:t>ban on development, production and possession of BW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sv-SE" sz="2400" dirty="0"/>
              <a:t>Ban on BW use in Geneva Protocol + Final Declaration of 4th Review Conference (1996</a:t>
            </a:r>
            <a:r>
              <a:rPr lang="sv-SE" sz="2400" dirty="0" smtClean="0"/>
              <a:t>)</a:t>
            </a:r>
          </a:p>
          <a:p>
            <a:pPr lvl="1"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sv-SE" sz="2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1993 Chemical Weapons Convention (CWC)</a:t>
            </a:r>
          </a:p>
          <a:p>
            <a:pPr lvl="1">
              <a:lnSpc>
                <a:spcPct val="90000"/>
              </a:lnSpc>
            </a:pPr>
            <a:r>
              <a:rPr lang="sv-SE" sz="2400" dirty="0"/>
              <a:t>Comprehensive ban on development, production, possession, and use of CW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131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69886"/>
            <a:ext cx="7924800" cy="79208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‘</a:t>
            </a:r>
            <a:r>
              <a:rPr lang="en-GB" b="1" dirty="0"/>
              <a:t>dual-use’ </a:t>
            </a:r>
            <a:r>
              <a:rPr lang="en-GB" b="1" dirty="0" smtClean="0"/>
              <a:t>challenge</a:t>
            </a:r>
            <a:endParaRPr lang="en-GB" b="1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1560" y="1556792"/>
            <a:ext cx="8136904" cy="496855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sz="1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Dual-use </a:t>
            </a:r>
            <a:r>
              <a:rPr lang="en-GB" sz="1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</a:t>
            </a:r>
            <a:r>
              <a:rPr lang="en-GB" sz="1800" dirty="0" smtClean="0"/>
              <a:t>arise </a:t>
            </a:r>
            <a:r>
              <a:rPr lang="en-GB" sz="1800" dirty="0"/>
              <a:t>when the attempts to control a particular technology confront the non-military commercial and scientific interests in such </a:t>
            </a:r>
            <a:r>
              <a:rPr lang="en-GB" sz="1800" dirty="0" smtClean="0"/>
              <a:t>technology</a:t>
            </a:r>
          </a:p>
          <a:p>
            <a:pPr>
              <a:lnSpc>
                <a:spcPct val="120000"/>
              </a:lnSpc>
            </a:pPr>
            <a:endParaRPr lang="en-GB" sz="1400" dirty="0"/>
          </a:p>
          <a:p>
            <a:pPr>
              <a:lnSpc>
                <a:spcPct val="120000"/>
              </a:lnSpc>
            </a:pPr>
            <a:r>
              <a:rPr lang="en-GB" sz="1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Non-proliferation</a:t>
            </a:r>
          </a:p>
          <a:p>
            <a:pPr lvl="1">
              <a:lnSpc>
                <a:spcPct val="120000"/>
              </a:lnSpc>
            </a:pPr>
            <a:r>
              <a:rPr lang="en-GB" sz="1400" dirty="0" smtClean="0">
                <a:solidFill>
                  <a:schemeClr val="accent1"/>
                </a:solidFill>
              </a:rPr>
              <a:t>Control of access to technologies </a:t>
            </a:r>
            <a:r>
              <a:rPr lang="en-GB" sz="1400" dirty="0" smtClean="0"/>
              <a:t>that may contribute to undesired weapon development in another state or non-state entity</a:t>
            </a:r>
          </a:p>
          <a:p>
            <a:pPr lvl="1">
              <a:lnSpc>
                <a:spcPct val="120000"/>
              </a:lnSpc>
            </a:pPr>
            <a:r>
              <a:rPr lang="en-GB" sz="1400" dirty="0" smtClean="0"/>
              <a:t>Primary policy tool for weapon categories whose use in war or possession has not been wholly delegitimised (e.g., nuclear weapons, ballistic missiles)</a:t>
            </a:r>
          </a:p>
          <a:p>
            <a:pPr lvl="1">
              <a:lnSpc>
                <a:spcPct val="120000"/>
              </a:lnSpc>
            </a:pPr>
            <a:endParaRPr lang="en-GB" sz="1400" dirty="0" smtClean="0"/>
          </a:p>
          <a:p>
            <a:pPr>
              <a:lnSpc>
                <a:spcPct val="80000"/>
              </a:lnSpc>
            </a:pPr>
            <a:r>
              <a:rPr lang="en-GB" sz="1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Disarmament</a:t>
            </a:r>
            <a:endParaRPr lang="en-GB" sz="18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Total </a:t>
            </a:r>
            <a:r>
              <a:rPr lang="en-GB" sz="1600" dirty="0"/>
              <a:t>ban on </a:t>
            </a:r>
            <a:r>
              <a:rPr lang="en-GB" sz="1600" dirty="0">
                <a:solidFill>
                  <a:schemeClr val="accent1"/>
                </a:solidFill>
              </a:rPr>
              <a:t>development, </a:t>
            </a:r>
            <a:r>
              <a:rPr lang="en-GB" sz="1600" dirty="0" smtClean="0">
                <a:solidFill>
                  <a:schemeClr val="accent1"/>
                </a:solidFill>
              </a:rPr>
              <a:t>production, transfer </a:t>
            </a:r>
            <a:r>
              <a:rPr lang="en-GB" sz="1600" dirty="0">
                <a:solidFill>
                  <a:schemeClr val="accent1"/>
                </a:solidFill>
              </a:rPr>
              <a:t>and possession </a:t>
            </a:r>
            <a:r>
              <a:rPr lang="en-GB" sz="1600" dirty="0"/>
              <a:t>of a weapon and </a:t>
            </a:r>
            <a:r>
              <a:rPr lang="en-GB" sz="1600" dirty="0">
                <a:solidFill>
                  <a:schemeClr val="accent1"/>
                </a:solidFill>
              </a:rPr>
              <a:t>preparations </a:t>
            </a:r>
            <a:r>
              <a:rPr lang="en-GB" sz="1600" dirty="0"/>
              <a:t>for its use in warfare (BTWC, CWC)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‘</a:t>
            </a:r>
            <a:r>
              <a:rPr lang="en-GB" sz="1600" dirty="0"/>
              <a:t>Dual-use’ issue emerges when</a:t>
            </a:r>
          </a:p>
          <a:p>
            <a:pPr lvl="2">
              <a:lnSpc>
                <a:spcPct val="120000"/>
              </a:lnSpc>
            </a:pPr>
            <a:r>
              <a:rPr lang="en-GB" sz="1400" dirty="0" smtClean="0"/>
              <a:t>Civilian </a:t>
            </a:r>
            <a:r>
              <a:rPr lang="en-GB" sz="1400" dirty="0"/>
              <a:t>facilities and installations need to be </a:t>
            </a:r>
            <a:r>
              <a:rPr lang="en-GB" sz="1400" dirty="0" smtClean="0"/>
              <a:t>verified</a:t>
            </a:r>
          </a:p>
          <a:p>
            <a:pPr lvl="2">
              <a:lnSpc>
                <a:spcPct val="120000"/>
              </a:lnSpc>
            </a:pPr>
            <a:r>
              <a:rPr lang="en-GB" sz="1400" dirty="0" smtClean="0"/>
              <a:t>Technologies underlying banned weapons have legitimate applications</a:t>
            </a:r>
            <a:endParaRPr lang="en-GB" sz="1400" dirty="0"/>
          </a:p>
          <a:p>
            <a:pPr lvl="2">
              <a:lnSpc>
                <a:spcPct val="120000"/>
              </a:lnSpc>
            </a:pPr>
            <a:r>
              <a:rPr lang="en-GB" sz="1400" dirty="0" smtClean="0"/>
              <a:t>Need </a:t>
            </a:r>
            <a:r>
              <a:rPr lang="en-GB" sz="1400" dirty="0"/>
              <a:t>to prevent the (inadvertent) assistance to development of banned weapon by another state or non-state entity</a:t>
            </a:r>
          </a:p>
          <a:p>
            <a:pPr lvl="1">
              <a:lnSpc>
                <a:spcPct val="120000"/>
              </a:lnSpc>
            </a:pPr>
            <a:r>
              <a:rPr lang="en-GB" sz="1400" dirty="0" smtClean="0"/>
              <a:t>Ban </a:t>
            </a:r>
            <a:r>
              <a:rPr lang="en-GB" sz="1400" dirty="0"/>
              <a:t>of weapon (= single-use technology) is central; control of dual-use technology supports that central goal </a:t>
            </a:r>
          </a:p>
        </p:txBody>
      </p:sp>
    </p:spTree>
    <p:extLst>
      <p:ext uri="{BB962C8B-B14F-4D97-AF65-F5344CB8AC3E}">
        <p14:creationId xmlns:p14="http://schemas.microsoft.com/office/powerpoint/2010/main" val="142669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225" y="735031"/>
            <a:ext cx="7992888" cy="648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3600" b="1" dirty="0" smtClean="0"/>
              <a:t>Opportunistic use </a:t>
            </a:r>
            <a:r>
              <a:rPr lang="en-GB" sz="3600" b="1" smtClean="0"/>
              <a:t>of toxic agents</a:t>
            </a:r>
            <a:endParaRPr lang="en-GB" sz="3600" b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5832" y="1645657"/>
            <a:ext cx="7988616" cy="46085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Emerging threat dimension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Use of any available toxic chemical</a:t>
            </a:r>
          </a:p>
          <a:p>
            <a:pPr lvl="2">
              <a:lnSpc>
                <a:spcPct val="120000"/>
              </a:lnSpc>
            </a:pPr>
            <a:r>
              <a:rPr lang="en-GB" sz="1700" dirty="0" smtClean="0"/>
              <a:t>Stores at industrial plants, water purification facilities, etc.</a:t>
            </a:r>
          </a:p>
          <a:p>
            <a:pPr lvl="2">
              <a:lnSpc>
                <a:spcPct val="120000"/>
              </a:lnSpc>
            </a:pPr>
            <a:r>
              <a:rPr lang="en-GB" sz="1700" dirty="0" smtClean="0"/>
              <a:t>Toxic substances may be used in agriculture (pesticides, insecticides, herbicides &amp; other anti-plant chemicals) 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Core characteristics:</a:t>
            </a:r>
          </a:p>
          <a:p>
            <a:pPr lvl="2">
              <a:lnSpc>
                <a:spcPct val="120000"/>
              </a:lnSpc>
            </a:pPr>
            <a:r>
              <a:rPr lang="en-GB" sz="1700" dirty="0" smtClean="0"/>
              <a:t>No development or production of the agent by the user</a:t>
            </a:r>
          </a:p>
          <a:p>
            <a:pPr lvl="2">
              <a:lnSpc>
                <a:spcPct val="120000"/>
              </a:lnSpc>
            </a:pPr>
            <a:r>
              <a:rPr lang="en-GB" sz="1700" dirty="0" smtClean="0"/>
              <a:t>Attacks will cease after available stores have been depleted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Only development may be in area of delivery system</a:t>
            </a:r>
          </a:p>
          <a:p>
            <a:pPr lvl="1">
              <a:lnSpc>
                <a:spcPct val="120000"/>
              </a:lnSpc>
            </a:pPr>
            <a:endParaRPr lang="en-GB" sz="2000" i="1" dirty="0" smtClean="0"/>
          </a:p>
          <a:p>
            <a:pPr>
              <a:lnSpc>
                <a:spcPct val="120000"/>
              </a:lnSpc>
            </a:pPr>
            <a:r>
              <a:rPr lang="en-GB" sz="2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  <a:endParaRPr lang="en-GB" sz="24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20000"/>
              </a:lnSpc>
            </a:pPr>
            <a:r>
              <a:rPr lang="en-GB" sz="2000" b="1" i="1" dirty="0" smtClean="0"/>
              <a:t>Sri Lanka</a:t>
            </a:r>
            <a:r>
              <a:rPr lang="en-GB" sz="2000" dirty="0" smtClean="0"/>
              <a:t>: Tamil Tigers – chlorine from paper mill after munition ran out (1990)</a:t>
            </a:r>
            <a:endParaRPr lang="en-GB" sz="2000" dirty="0" smtClean="0"/>
          </a:p>
          <a:p>
            <a:pPr lvl="1">
              <a:lnSpc>
                <a:spcPct val="120000"/>
              </a:lnSpc>
            </a:pPr>
            <a:r>
              <a:rPr lang="en-GB" sz="2000" b="1" i="1" dirty="0" smtClean="0"/>
              <a:t>Iraq</a:t>
            </a:r>
            <a:r>
              <a:rPr lang="en-GB" sz="2000" dirty="0" smtClean="0"/>
              <a:t>: al Qaeda in Iraq (AQI) – chlorine </a:t>
            </a:r>
            <a:r>
              <a:rPr lang="en-GB" sz="2000" dirty="0"/>
              <a:t>in truck bombing </a:t>
            </a:r>
            <a:r>
              <a:rPr lang="en-GB" sz="2000" dirty="0" smtClean="0"/>
              <a:t>campaign (2006-07)</a:t>
            </a:r>
          </a:p>
          <a:p>
            <a:pPr lvl="1">
              <a:lnSpc>
                <a:spcPct val="120000"/>
              </a:lnSpc>
            </a:pPr>
            <a:r>
              <a:rPr lang="en-GB" sz="2000" b="1" i="1" noProof="0" dirty="0" smtClean="0"/>
              <a:t>Iraq and Syria</a:t>
            </a:r>
            <a:r>
              <a:rPr lang="en-GB" sz="2000" noProof="0" dirty="0" smtClean="0"/>
              <a:t>: Islamic State in Iraq and the Levant (ISIL) – chlorine mortar bombs and improvised explosive devices (IEDs) (2014)</a:t>
            </a:r>
            <a:endParaRPr lang="en-GB" sz="2000" noProof="0" dirty="0"/>
          </a:p>
        </p:txBody>
      </p:sp>
    </p:spTree>
    <p:extLst>
      <p:ext uri="{BB962C8B-B14F-4D97-AF65-F5344CB8AC3E}">
        <p14:creationId xmlns:p14="http://schemas.microsoft.com/office/powerpoint/2010/main" val="389839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411</TotalTime>
  <Words>835</Words>
  <Application>Microsoft Office PowerPoint</Application>
  <PresentationFormat>On-screen Show (4:3)</PresentationFormat>
  <Paragraphs>121</Paragraphs>
  <Slides>11</Slides>
  <Notes>5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Biological and Chemical Weapons  New Proliferation Challenges</vt:lpstr>
      <vt:lpstr>Non-conventional weapon categories</vt:lpstr>
      <vt:lpstr>The CBW threat spectrum</vt:lpstr>
      <vt:lpstr>What is chemical warfare?</vt:lpstr>
      <vt:lpstr>What is biological warfare?</vt:lpstr>
      <vt:lpstr>Alternative uses of CB agents</vt:lpstr>
      <vt:lpstr>Main prohibitions against CBW</vt:lpstr>
      <vt:lpstr>The ‘dual-use’ challenge</vt:lpstr>
      <vt:lpstr>Opportunistic use of toxic agents</vt:lpstr>
      <vt:lpstr>Challenges from opportunistic use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Pascal Zanders</dc:creator>
  <cp:lastModifiedBy>Jean Pascal Zanders</cp:lastModifiedBy>
  <cp:revision>51</cp:revision>
  <dcterms:created xsi:type="dcterms:W3CDTF">2014-06-05T07:27:03Z</dcterms:created>
  <dcterms:modified xsi:type="dcterms:W3CDTF">2015-02-22T18:32:26Z</dcterms:modified>
</cp:coreProperties>
</file>